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64" r:id="rId3"/>
    <p:sldId id="285" r:id="rId4"/>
    <p:sldId id="291" r:id="rId5"/>
    <p:sldId id="275" r:id="rId6"/>
    <p:sldId id="277" r:id="rId7"/>
    <p:sldId id="278" r:id="rId8"/>
    <p:sldId id="287" r:id="rId9"/>
    <p:sldId id="269" r:id="rId10"/>
    <p:sldId id="292" r:id="rId11"/>
    <p:sldId id="293" r:id="rId12"/>
    <p:sldId id="270" r:id="rId13"/>
    <p:sldId id="288" r:id="rId14"/>
    <p:sldId id="280" r:id="rId15"/>
    <p:sldId id="273" r:id="rId16"/>
    <p:sldId id="274" r:id="rId17"/>
    <p:sldId id="281" r:id="rId18"/>
    <p:sldId id="294" r:id="rId19"/>
    <p:sldId id="295" r:id="rId20"/>
    <p:sldId id="298" r:id="rId21"/>
    <p:sldId id="296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5400"/>
  <ax:ocxPr ax:name="ExtentY" ax:value="19050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2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5400"/>
  <ax:ocxPr ax:name="ExtentY" ax:value="19050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3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activeX/activeX4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3918"/>
  <ax:ocxPr ax:name="ExtentY" ax:value="11853"/>
  <ax:ocxPr ax:name="ViewMode" ax:value="0"/>
  <ax:ocxPr ax:name="Offline" ax:value="0"/>
  <ax:ocxPr ax:name="Silent" ax:value="0"/>
  <ax:ocxPr ax:name="RegisterAsBrowser" ax:value="1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INDIGENT CITIZENS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INDIGENT CITIZEN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6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showCatName val="1"/>
            <c:showLeaderLines val="1"/>
          </c:dLbls>
          <c:cat>
            <c:strRef>
              <c:f>Sheet1!$A$2:$A$8</c:f>
              <c:strCache>
                <c:ptCount val="2"/>
                <c:pt idx="0">
                  <c:v>Contingency Fee</c:v>
                </c:pt>
                <c:pt idx="1">
                  <c:v>Public Interest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1</c:v>
                </c:pt>
                <c:pt idx="1">
                  <c:v>1</c:v>
                </c:pt>
                <c:pt idx="6">
                  <c:v>5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INDIGENT CITIZENS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INDIGENT CITIZEN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spPr>
              <a:solidFill>
                <a:sysClr val="window" lastClr="FFFFFF">
                  <a:lumMod val="85000"/>
                </a:sys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showCatName val="1"/>
            <c:showLeaderLines val="1"/>
          </c:dLbls>
          <c:cat>
            <c:strRef>
              <c:f>Sheet1!$A$2:$A$8</c:f>
              <c:strCache>
                <c:ptCount val="4"/>
                <c:pt idx="0">
                  <c:v>Contingency Fee</c:v>
                </c:pt>
                <c:pt idx="1">
                  <c:v>Public Interest</c:v>
                </c:pt>
                <c:pt idx="2">
                  <c:v>LSC 1964</c:v>
                </c:pt>
                <c:pt idx="3">
                  <c:v>LSC 1996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0.5</c:v>
                </c:pt>
                <c:pt idx="6">
                  <c:v>3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INDIGENT CITIZENS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INDIGENT CITIZEN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spPr>
              <a:solidFill>
                <a:sysClr val="window" lastClr="FFFFFF">
                  <a:lumMod val="85000"/>
                </a:sys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showCatName val="1"/>
            <c:showLeaderLines val="1"/>
          </c:dLbls>
          <c:cat>
            <c:strRef>
              <c:f>Sheet1!$A$2:$A$8</c:f>
              <c:strCache>
                <c:ptCount val="5"/>
                <c:pt idx="0">
                  <c:v>Contingency Fee</c:v>
                </c:pt>
                <c:pt idx="1">
                  <c:v>Public Interest</c:v>
                </c:pt>
                <c:pt idx="2">
                  <c:v>LSC 1964</c:v>
                </c:pt>
                <c:pt idx="3">
                  <c:v>LSC 1996</c:v>
                </c:pt>
                <c:pt idx="4">
                  <c:v>Legal Aid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0.5</c:v>
                </c:pt>
                <c:pt idx="4">
                  <c:v>1</c:v>
                </c:pt>
                <c:pt idx="6">
                  <c:v>2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INDIGENT CITIZENS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INDIGENT CITIZEN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3"/>
            <c:spPr>
              <a:solidFill>
                <a:sysClr val="window" lastClr="FFFFFF">
                  <a:lumMod val="85000"/>
                </a:sys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showCatName val="1"/>
            <c:showLeaderLines val="1"/>
          </c:dLbls>
          <c:cat>
            <c:strRef>
              <c:f>Sheet1!$A$2:$A$8</c:f>
              <c:strCache>
                <c:ptCount val="6"/>
                <c:pt idx="0">
                  <c:v>Contingency Fee</c:v>
                </c:pt>
                <c:pt idx="1">
                  <c:v>Public Interest</c:v>
                </c:pt>
                <c:pt idx="2">
                  <c:v>LSC 1964</c:v>
                </c:pt>
                <c:pt idx="3">
                  <c:v>LSC 1996</c:v>
                </c:pt>
                <c:pt idx="4">
                  <c:v>Legal Aid</c:v>
                </c:pt>
                <c:pt idx="5">
                  <c:v>Pro-Bono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8196C-DAD5-41CB-ADE8-C7C6D1AA0EE6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8BF90-52AF-485B-9607-53DA59B5A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8BF90-52AF-485B-9607-53DA59B5AB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257604-1537-494B-8265-6D59E110849E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17A723-62D0-456C-A098-D19FB00DB5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Litigation Options for Indigent Citizens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 McGowen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838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54274" name="WebBrowser1" r:id="rId2" imgW="9144000" imgH="6858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55298" name="WebBrowser1" r:id="rId2" imgW="9144000" imgH="6858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Conrol</a:t>
            </a:r>
            <a:r>
              <a:rPr lang="en-US" dirty="0" smtClean="0"/>
              <a:t> by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Colorado Rules of Professional Conduct</a:t>
            </a:r>
          </a:p>
          <a:p>
            <a:pPr lvl="1"/>
            <a:r>
              <a:rPr lang="en-US" dirty="0" smtClean="0"/>
              <a:t>5.4 </a:t>
            </a:r>
          </a:p>
          <a:p>
            <a:pPr lvl="2"/>
            <a:r>
              <a:rPr lang="en-US" b="1" dirty="0" smtClean="0"/>
              <a:t> (c) A lawyer </a:t>
            </a:r>
            <a:r>
              <a:rPr lang="en-US" b="1" u="sng" dirty="0" smtClean="0"/>
              <a:t>shall not permit </a:t>
            </a:r>
            <a:r>
              <a:rPr lang="en-US" b="1" dirty="0" smtClean="0"/>
              <a:t>a person </a:t>
            </a:r>
          </a:p>
          <a:p>
            <a:pPr lvl="3"/>
            <a:r>
              <a:rPr lang="en-US" b="1" dirty="0" smtClean="0"/>
              <a:t>who recommends, </a:t>
            </a:r>
            <a:r>
              <a:rPr lang="en-US" b="1" u="sng" dirty="0" smtClean="0"/>
              <a:t>employs, or pays </a:t>
            </a:r>
            <a:r>
              <a:rPr lang="en-US" b="1" dirty="0" smtClean="0"/>
              <a:t>the lawyer to render legal services for another </a:t>
            </a:r>
          </a:p>
          <a:p>
            <a:pPr lvl="3"/>
            <a:r>
              <a:rPr lang="en-US" b="1" u="sng" dirty="0" smtClean="0"/>
              <a:t>to direct or regulate </a:t>
            </a:r>
            <a:r>
              <a:rPr lang="en-US" b="1" dirty="0" smtClean="0"/>
              <a:t>the lawyer’s professional judgment in rendering such legal services.</a:t>
            </a:r>
            <a:endParaRPr lang="en-US" dirty="0" smtClean="0"/>
          </a:p>
          <a:p>
            <a:pPr lvl="1"/>
            <a:r>
              <a:rPr lang="en-US" dirty="0" smtClean="0"/>
              <a:t>1.8(f)</a:t>
            </a:r>
          </a:p>
          <a:p>
            <a:pPr lvl="2"/>
            <a:r>
              <a:rPr lang="en-US" b="1" dirty="0" smtClean="0"/>
              <a:t>A lawyer shall not accept </a:t>
            </a:r>
            <a:r>
              <a:rPr lang="en-US" b="1" u="sng" dirty="0" smtClean="0"/>
              <a:t>compensation </a:t>
            </a:r>
            <a:r>
              <a:rPr lang="en-US" b="1" dirty="0" smtClean="0"/>
              <a:t>for representing a client from one other than the client </a:t>
            </a:r>
            <a:r>
              <a:rPr lang="en-US" b="1" u="sng" dirty="0" smtClean="0"/>
              <a:t>unless</a:t>
            </a:r>
            <a:r>
              <a:rPr lang="en-US" b="1" dirty="0" smtClean="0"/>
              <a:t>:</a:t>
            </a:r>
            <a:endParaRPr lang="en-US" dirty="0" smtClean="0"/>
          </a:p>
          <a:p>
            <a:pPr lvl="2"/>
            <a:r>
              <a:rPr lang="en-US" b="1" dirty="0" smtClean="0"/>
              <a:t>(2) </a:t>
            </a:r>
            <a:r>
              <a:rPr lang="en-US" b="1" u="sng" dirty="0" smtClean="0"/>
              <a:t>there is no interference </a:t>
            </a:r>
            <a:r>
              <a:rPr lang="en-US" b="1" dirty="0" smtClean="0"/>
              <a:t>with the lawyer's independence of professional judgment or with the client lawyer relationship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4724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represented?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447800"/>
            <a:ext cx="39624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Contingency Fee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Risk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 Reward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Public Interest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Broad Social Impact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Legal Service Corporation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Class Action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Atty</a:t>
            </a:r>
            <a:r>
              <a:rPr lang="en-US" dirty="0" smtClean="0"/>
              <a:t> Fees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criminal proceeding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Legal Aid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 Unpopular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Supports Business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Law School Clinics</a:t>
            </a:r>
          </a:p>
          <a:p>
            <a:r>
              <a:rPr lang="en-US" dirty="0" smtClean="0"/>
              <a:t>Pro Bono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6868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304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1900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92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2010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1925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1975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54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FF00"/>
                </a:solidFill>
              </a:rPr>
              <a:t>1964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2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1996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57800" y="1524000"/>
            <a:ext cx="2971800" cy="685800"/>
          </a:xfrm>
          <a:prstGeom prst="rect">
            <a:avLst/>
          </a:prstGeom>
          <a:gradFill>
            <a:gsLst>
              <a:gs pos="50000">
                <a:schemeClr val="accent6"/>
              </a:gs>
              <a:gs pos="50000">
                <a:srgbClr val="9CB86E"/>
              </a:gs>
              <a:gs pos="100000">
                <a:srgbClr val="FF0000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LSC FUNDS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School Clinics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ABA 1996 amendments</a:t>
            </a:r>
          </a:p>
          <a:p>
            <a:r>
              <a:rPr lang="en-US" b="1" dirty="0" smtClean="0"/>
              <a:t>Standard 302 (b)</a:t>
            </a:r>
          </a:p>
          <a:p>
            <a:pPr lvl="1"/>
            <a:r>
              <a:rPr lang="en-US" b="1" dirty="0" smtClean="0"/>
              <a:t>(b) A law school shall offer substantial opportunities for:</a:t>
            </a:r>
          </a:p>
          <a:p>
            <a:pPr lvl="2"/>
            <a:r>
              <a:rPr lang="en-US" b="1" dirty="0" smtClean="0"/>
              <a:t>(1) live-client or other real-life practice experiences</a:t>
            </a:r>
          </a:p>
          <a:p>
            <a:pPr lvl="2"/>
            <a:r>
              <a:rPr lang="en-US" b="1" dirty="0" smtClean="0"/>
              <a:t>….</a:t>
            </a:r>
          </a:p>
          <a:p>
            <a:pPr lvl="2"/>
            <a:r>
              <a:rPr lang="en-US" b="1" dirty="0" smtClean="0"/>
              <a:t>(2) student participation in pro bono activities; 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School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1970s - University of Connecticut's law school clinic</a:t>
            </a:r>
          </a:p>
          <a:p>
            <a:pPr lvl="1"/>
            <a:r>
              <a:rPr lang="en-US" dirty="0" smtClean="0"/>
              <a:t>ABA Informal Ethics Opinion 1208 </a:t>
            </a:r>
          </a:p>
          <a:p>
            <a:pPr lvl="2"/>
            <a:r>
              <a:rPr lang="en-US" dirty="0" smtClean="0"/>
              <a:t>case-by-case prior approval violated the professional ethics </a:t>
            </a:r>
          </a:p>
          <a:p>
            <a:pPr lvl="1"/>
            <a:r>
              <a:rPr lang="en-US" dirty="0" smtClean="0"/>
              <a:t>prevent representing war protestors and other unpopular clients</a:t>
            </a:r>
          </a:p>
          <a:p>
            <a:r>
              <a:rPr lang="en-US" dirty="0" smtClean="0"/>
              <a:t>Colorado</a:t>
            </a:r>
          </a:p>
          <a:p>
            <a:pPr lvl="1"/>
            <a:r>
              <a:rPr lang="en-US" dirty="0" smtClean="0"/>
              <a:t>James Watt</a:t>
            </a:r>
          </a:p>
          <a:p>
            <a:pPr lvl="2"/>
            <a:r>
              <a:rPr lang="en-US" dirty="0" smtClean="0"/>
              <a:t>Mountain States Legal Foundation</a:t>
            </a:r>
          </a:p>
          <a:p>
            <a:pPr lvl="2"/>
            <a:r>
              <a:rPr lang="en-US" dirty="0" smtClean="0"/>
              <a:t>Legislation: prohibited “law professors at the University of Colorado from assisting in litigation against a governmental unit or political subdivision.”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Bono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Rules of Professional Conduct</a:t>
            </a:r>
          </a:p>
          <a:p>
            <a:pPr lvl="1"/>
            <a:r>
              <a:rPr lang="en-US" dirty="0" smtClean="0"/>
              <a:t>1993</a:t>
            </a:r>
          </a:p>
          <a:p>
            <a:pPr lvl="1"/>
            <a:r>
              <a:rPr lang="en-US" dirty="0" smtClean="0"/>
              <a:t>A lawyer “should aspire to render at least (50) hours of pro bono public legal services per year”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Bono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Colorado Rules of Professional Conduct</a:t>
            </a:r>
          </a:p>
          <a:p>
            <a:pPr lvl="1"/>
            <a:r>
              <a:rPr lang="en-US" dirty="0" smtClean="0"/>
              <a:t>RULE 1.7. CONFLICT OF INTEREST: CURRENT CLIENTS</a:t>
            </a:r>
          </a:p>
          <a:p>
            <a:pPr lvl="2"/>
            <a:r>
              <a:rPr lang="en-US" dirty="0" smtClean="0"/>
              <a:t>(a) Except as provided in paragraph (b), a lawyer shall not represent a client if the representation involves a concurrent conflict of interest. A concurrent conflict of interest exists if:</a:t>
            </a:r>
          </a:p>
          <a:p>
            <a:pPr lvl="3"/>
            <a:r>
              <a:rPr lang="en-US" dirty="0" smtClean="0"/>
              <a:t>(2) there is a significant risk that the representation of </a:t>
            </a:r>
            <a:r>
              <a:rPr lang="en-US" u="sng" dirty="0" smtClean="0"/>
              <a:t>one or more clients will be materially limited by the lawyer's responsibilities to another client</a:t>
            </a:r>
            <a:r>
              <a:rPr lang="en-US" dirty="0" smtClean="0"/>
              <a:t>, a former client or a third person or by a personal interest of the lawyer.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Bono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 Bono </a:t>
            </a:r>
            <a:r>
              <a:rPr lang="en-US" dirty="0" err="1" smtClean="0"/>
              <a:t>Refferal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Refer Lawyers from firms</a:t>
            </a:r>
          </a:p>
          <a:p>
            <a:pPr lvl="1"/>
            <a:r>
              <a:rPr lang="en-US" dirty="0" smtClean="0"/>
              <a:t>Train in areas of law</a:t>
            </a:r>
          </a:p>
          <a:p>
            <a:pPr lvl="1"/>
            <a:r>
              <a:rPr lang="en-US" dirty="0" smtClean="0"/>
              <a:t>Provide Scripts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Civil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err="1" smtClean="0"/>
              <a:t>Schlictmann</a:t>
            </a:r>
            <a:endParaRPr lang="en-US" dirty="0" smtClean="0"/>
          </a:p>
          <a:p>
            <a:pPr lvl="1"/>
            <a:r>
              <a:rPr lang="en-US" dirty="0" smtClean="0"/>
              <a:t>Contingency Fee</a:t>
            </a:r>
          </a:p>
          <a:p>
            <a:r>
              <a:rPr lang="en-US" dirty="0" smtClean="0"/>
              <a:t>Anthony </a:t>
            </a:r>
            <a:r>
              <a:rPr lang="en-US" dirty="0" err="1" smtClean="0"/>
              <a:t>Roisman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Public Interest Law Firm</a:t>
            </a:r>
          </a:p>
          <a:p>
            <a:pPr lvl="1"/>
            <a:r>
              <a:rPr lang="en-US" dirty="0" smtClean="0"/>
              <a:t>Trial Lawyers for Public Justice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7522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28600"/>
            <a:ext cx="8686800" cy="1935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000" dirty="0" smtClean="0">
                <a:solidFill>
                  <a:schemeClr val="tx2"/>
                </a:solidFill>
              </a:rPr>
              <a:t>911 Engagement Letter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000" dirty="0" smtClean="0">
                <a:solidFill>
                  <a:schemeClr val="tx2"/>
                </a:solidFill>
              </a:rPr>
              <a:t>Arranging </a:t>
            </a:r>
            <a:r>
              <a:rPr lang="en-US" sz="2000" dirty="0" smtClean="0">
                <a:solidFill>
                  <a:schemeClr val="tx2"/>
                </a:solidFill>
              </a:rPr>
              <a:t>funerals and burials, applying for aid, administering estates, and finding new homes and jobs. 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000" dirty="0" smtClean="0">
                <a:solidFill>
                  <a:schemeClr val="tx2"/>
                </a:solidFill>
              </a:rPr>
              <a:t>Preventing </a:t>
            </a:r>
            <a:r>
              <a:rPr lang="en-US" sz="2000" dirty="0" smtClean="0">
                <a:solidFill>
                  <a:schemeClr val="tx2"/>
                </a:solidFill>
              </a:rPr>
              <a:t>litigation against possible business targets. </a:t>
            </a:r>
          </a:p>
        </p:txBody>
      </p:sp>
    </p:spTree>
    <p:controls>
      <p:control spid="89090" name="WebBrowser1" r:id="rId2" imgW="8610480" imgH="426708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4724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represented?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447800"/>
            <a:ext cx="39624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Contingency Fee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Risk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 Reward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Public Interest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Broad Social Impact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Legal Service Corporation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1964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1996 Losses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Legal Aid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Popular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Supports Business Interest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Pro-Bono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 Adverse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487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represented?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447800"/>
            <a:ext cx="39624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Contingency Fee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Risk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 Reward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Public Interest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Broad Social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History of Legal Services Corporation</a:t>
            </a:r>
          </a:p>
          <a:p>
            <a:r>
              <a:rPr lang="en-US" dirty="0" smtClean="0"/>
              <a:t>2. Legal Aid Organizations</a:t>
            </a:r>
          </a:p>
          <a:p>
            <a:r>
              <a:rPr lang="en-US" dirty="0" smtClean="0"/>
              <a:t>3. Law School Clinics</a:t>
            </a:r>
          </a:p>
          <a:p>
            <a:r>
              <a:rPr lang="en-US" dirty="0" smtClean="0"/>
              <a:t>4. Pro-bono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Services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1964 – Economic Opportunity Act</a:t>
            </a:r>
          </a:p>
          <a:p>
            <a:pPr lvl="1"/>
            <a:r>
              <a:rPr lang="en-US" dirty="0" smtClean="0"/>
              <a:t>President Johnson’s War on Poverty</a:t>
            </a:r>
          </a:p>
          <a:p>
            <a:pPr lvl="1"/>
            <a:r>
              <a:rPr lang="en-US" dirty="0" smtClean="0"/>
              <a:t>Legal Services Corporation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6868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304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1900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92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2010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1925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1975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3581400" cy="236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429000"/>
            <a:ext cx="2743200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1054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FF00"/>
                </a:solidFill>
              </a:rPr>
              <a:t>1964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Services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LSC Success</a:t>
            </a:r>
          </a:p>
          <a:p>
            <a:pPr lvl="1"/>
            <a:r>
              <a:rPr lang="en-US" dirty="0" smtClean="0"/>
              <a:t>King v. Smith (1968)</a:t>
            </a:r>
          </a:p>
          <a:p>
            <a:pPr lvl="2"/>
            <a:r>
              <a:rPr lang="en-US" dirty="0" smtClean="0"/>
              <a:t>Federal law preempts state</a:t>
            </a:r>
          </a:p>
          <a:p>
            <a:pPr lvl="1"/>
            <a:r>
              <a:rPr lang="en-US" dirty="0" smtClean="0"/>
              <a:t>Goldberg v. Kelley and Wheeler v. Montgomery</a:t>
            </a:r>
          </a:p>
          <a:p>
            <a:pPr lvl="2"/>
            <a:r>
              <a:rPr lang="en-US" dirty="0" smtClean="0"/>
              <a:t>Procedural due process for welfare termination</a:t>
            </a:r>
          </a:p>
          <a:p>
            <a:pPr lvl="1"/>
            <a:r>
              <a:rPr lang="en-US" dirty="0" smtClean="0"/>
              <a:t>Governor Reagan becomes openly hostile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6868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304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1900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92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2010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1925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1975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54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FF00"/>
                </a:solidFill>
              </a:rPr>
              <a:t>1964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Services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1996</a:t>
            </a:r>
          </a:p>
          <a:p>
            <a:pPr lvl="1"/>
            <a:r>
              <a:rPr lang="en-US" dirty="0" smtClean="0"/>
              <a:t>Omnibus Consolidate Rescission and Appropriations Act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/>
              <a:t>Need to fill the gap</a:t>
            </a:r>
          </a:p>
          <a:p>
            <a:pPr lvl="1"/>
            <a:r>
              <a:rPr lang="en-US" dirty="0" smtClean="0"/>
              <a:t>Limitations – </a:t>
            </a:r>
          </a:p>
          <a:p>
            <a:pPr lvl="2"/>
            <a:r>
              <a:rPr lang="en-US" dirty="0" smtClean="0"/>
              <a:t>Class Actions, attorney’s fees, representation limits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686800" cy="685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304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1900</a:t>
            </a:r>
          </a:p>
        </p:txBody>
      </p:sp>
      <p:sp>
        <p:nvSpPr>
          <p:cNvPr id="6" name="Rectangle 5"/>
          <p:cNvSpPr/>
          <p:nvPr/>
        </p:nvSpPr>
        <p:spPr>
          <a:xfrm>
            <a:off x="88392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2010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1925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1975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54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FF00"/>
                </a:solidFill>
              </a:rPr>
              <a:t>1964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29600" y="1524000"/>
            <a:ext cx="152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1996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3589245" cy="230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4724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represented?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447800"/>
            <a:ext cx="3962400" cy="487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Contingency Fee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Risk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 Reward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Public Interest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Broad Social Impact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Legal Service Corporation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Class Action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Atty</a:t>
            </a:r>
            <a:r>
              <a:rPr lang="en-US" dirty="0" smtClean="0"/>
              <a:t> Fees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criminal proceeding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Aid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</a:p>
          <a:p>
            <a:r>
              <a:rPr lang="en-US" dirty="0" smtClean="0"/>
              <a:t>1864</a:t>
            </a:r>
          </a:p>
          <a:p>
            <a:pPr lvl="1"/>
            <a:r>
              <a:rPr lang="en-US" dirty="0" smtClean="0"/>
              <a:t>Legal Aid Society of New York</a:t>
            </a:r>
          </a:p>
          <a:p>
            <a:pPr lvl="1"/>
            <a:r>
              <a:rPr lang="en-US" dirty="0" smtClean="0"/>
              <a:t>German Society of New York</a:t>
            </a:r>
          </a:p>
          <a:p>
            <a:r>
              <a:rPr lang="en-US" dirty="0" smtClean="0"/>
              <a:t>In Colorado </a:t>
            </a:r>
          </a:p>
          <a:p>
            <a:pPr lvl="1"/>
            <a:r>
              <a:rPr lang="en-US" dirty="0" smtClean="0"/>
              <a:t>Legal Aid Foundation of Colorado</a:t>
            </a:r>
          </a:p>
          <a:p>
            <a:pPr lvl="1"/>
            <a:r>
              <a:rPr lang="en-US" dirty="0" smtClean="0"/>
              <a:t>National Legal Aid and Defender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Trek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Trek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Trek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3255</TotalTime>
  <Words>614</Words>
  <Application>Microsoft Office PowerPoint</Application>
  <PresentationFormat>On-screen Show (4:3)</PresentationFormat>
  <Paragraphs>186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Litigation Options for Indigent Citizens</vt:lpstr>
      <vt:lpstr>A Civil Action</vt:lpstr>
      <vt:lpstr>Who is represented?</vt:lpstr>
      <vt:lpstr>Introduction</vt:lpstr>
      <vt:lpstr>Legal Services Corporation</vt:lpstr>
      <vt:lpstr>Legal Services Corporation</vt:lpstr>
      <vt:lpstr>Legal Services Corporation</vt:lpstr>
      <vt:lpstr>Who is represented?</vt:lpstr>
      <vt:lpstr>Legal Aid organizations</vt:lpstr>
      <vt:lpstr>Slide 10</vt:lpstr>
      <vt:lpstr>Slide 11</vt:lpstr>
      <vt:lpstr>Conrol by funders</vt:lpstr>
      <vt:lpstr>Who is represented?</vt:lpstr>
      <vt:lpstr>Filling the GAP</vt:lpstr>
      <vt:lpstr>Law School Clinics</vt:lpstr>
      <vt:lpstr>Law School Clinic</vt:lpstr>
      <vt:lpstr>Pro Bono</vt:lpstr>
      <vt:lpstr>Pro Bono</vt:lpstr>
      <vt:lpstr>Pro Bono</vt:lpstr>
      <vt:lpstr>Slide 20</vt:lpstr>
      <vt:lpstr>Slide 21</vt:lpstr>
      <vt:lpstr>Who is represented?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Litigation Options for Indigent Citizens</dc:title>
  <dc:creator>Earl</dc:creator>
  <cp:lastModifiedBy>Earl</cp:lastModifiedBy>
  <cp:revision>193</cp:revision>
  <dcterms:created xsi:type="dcterms:W3CDTF">2011-06-16T15:44:02Z</dcterms:created>
  <dcterms:modified xsi:type="dcterms:W3CDTF">2011-06-23T14:29:55Z</dcterms:modified>
</cp:coreProperties>
</file>